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2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9/14/2016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10" Type="http://schemas.openxmlformats.org/officeDocument/2006/relationships/image" Target="../media/image16.jpg"/><Relationship Id="rId4" Type="http://schemas.openxmlformats.org/officeDocument/2006/relationships/image" Target="../media/image10.png"/><Relationship Id="rId9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8041" y="2080591"/>
            <a:ext cx="8312794" cy="2222036"/>
          </a:xfrm>
        </p:spPr>
        <p:txBody>
          <a:bodyPr/>
          <a:lstStyle/>
          <a:p>
            <a:pPr algn="ctr"/>
            <a:r>
              <a:rPr lang="pt-BR" sz="4800" dirty="0">
                <a:solidFill>
                  <a:schemeClr val="tx1"/>
                </a:solidFill>
              </a:rPr>
              <a:t>Sumarizarea secvenţelor video de supraveghere urbană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765" y="6369963"/>
            <a:ext cx="6467060" cy="37539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Specializarea: TEHNOLOGII ŞI SISTEME DE TELECOMUNICAȚII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24676" y="285690"/>
            <a:ext cx="2401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Andrei-Dorel ORBAI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377" y="171450"/>
            <a:ext cx="1924050" cy="1028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02391" y="5791200"/>
            <a:ext cx="4316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Coordonator: Sl. Dr. Ing. Camelia Florea</a:t>
            </a:r>
          </a:p>
        </p:txBody>
      </p:sp>
    </p:spTree>
    <p:extLst>
      <p:ext uri="{BB962C8B-B14F-4D97-AF65-F5344CB8AC3E}">
        <p14:creationId xmlns:p14="http://schemas.microsoft.com/office/powerpoint/2010/main" val="1835083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77472" y="241300"/>
            <a:ext cx="1924050" cy="1028700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6948" y="228210"/>
            <a:ext cx="9509976" cy="805766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Pasul 2 – Crearea histogramelor de cuvinte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9701" y="1492852"/>
            <a:ext cx="434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dirty="0" err="1"/>
              <a:t>Calcul</a:t>
            </a:r>
            <a:r>
              <a:rPr lang="en-US" dirty="0"/>
              <a:t> </a:t>
            </a:r>
            <a:r>
              <a:rPr lang="en-US" b="1" i="1" dirty="0" err="1"/>
              <a:t>distanţă</a:t>
            </a:r>
            <a:r>
              <a:rPr lang="en-US" b="1" i="1" dirty="0"/>
              <a:t> </a:t>
            </a:r>
            <a:r>
              <a:rPr lang="en-US" b="1" i="1" dirty="0" err="1"/>
              <a:t>Euclidiană</a:t>
            </a:r>
            <a:endParaRPr lang="en-US" b="1" i="1" dirty="0"/>
          </a:p>
        </p:txBody>
      </p:sp>
      <p:sp>
        <p:nvSpPr>
          <p:cNvPr id="8" name="Arrow: Down 7"/>
          <p:cNvSpPr/>
          <p:nvPr/>
        </p:nvSpPr>
        <p:spPr>
          <a:xfrm rot="16200000" flipH="1">
            <a:off x="4773842" y="1326659"/>
            <a:ext cx="356187" cy="7843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57564" y="1492852"/>
            <a:ext cx="434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Determinare</a:t>
            </a:r>
            <a:r>
              <a:rPr lang="en-US" b="1" dirty="0"/>
              <a:t> </a:t>
            </a:r>
            <a:r>
              <a:rPr lang="en-US" b="1" dirty="0" err="1"/>
              <a:t>asemănare</a:t>
            </a:r>
            <a:r>
              <a:rPr lang="en-US" b="1" dirty="0"/>
              <a:t> </a:t>
            </a:r>
            <a:r>
              <a:rPr lang="en-US" b="1" dirty="0" err="1"/>
              <a:t>faţă</a:t>
            </a:r>
            <a:r>
              <a:rPr lang="en-US" b="1" dirty="0"/>
              <a:t> de </a:t>
            </a:r>
            <a:r>
              <a:rPr lang="en-US" b="1" dirty="0" err="1"/>
              <a:t>trăsăturile</a:t>
            </a:r>
            <a:r>
              <a:rPr lang="en-US" b="1" dirty="0"/>
              <a:t> din </a:t>
            </a:r>
            <a:r>
              <a:rPr lang="en-US" b="1" dirty="0" err="1"/>
              <a:t>dicţionar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998" y="2907961"/>
            <a:ext cx="9692885" cy="3744629"/>
          </a:xfrm>
          <a:prstGeom prst="rect">
            <a:avLst/>
          </a:prstGeom>
        </p:spPr>
      </p:pic>
      <p:sp>
        <p:nvSpPr>
          <p:cNvPr id="10" name="Arrow: Down 9"/>
          <p:cNvSpPr/>
          <p:nvPr/>
        </p:nvSpPr>
        <p:spPr>
          <a:xfrm flipH="1">
            <a:off x="7354150" y="2275382"/>
            <a:ext cx="356187" cy="7843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22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24464" y="241300"/>
            <a:ext cx="1924050" cy="1028700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6948" y="228210"/>
            <a:ext cx="9509976" cy="805766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Pasul 3 – Clasificarea imaginilor (SVM)</a:t>
            </a: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83" y="2817320"/>
            <a:ext cx="5181600" cy="26371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6948" y="1352739"/>
            <a:ext cx="2951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Principiu</a:t>
            </a:r>
            <a:endParaRPr lang="en-US" sz="2400" b="1" dirty="0"/>
          </a:p>
        </p:txBody>
      </p:sp>
      <p:sp>
        <p:nvSpPr>
          <p:cNvPr id="8" name="Arrow: Down 7"/>
          <p:cNvSpPr/>
          <p:nvPr/>
        </p:nvSpPr>
        <p:spPr>
          <a:xfrm flipH="1">
            <a:off x="1494628" y="1940212"/>
            <a:ext cx="356187" cy="7843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904906" y="4453857"/>
            <a:ext cx="1179444" cy="689113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2693" y="5287103"/>
            <a:ext cx="2020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Histogramele</a:t>
            </a:r>
            <a:r>
              <a:rPr lang="en-US" dirty="0"/>
              <a:t> imaginilor</a:t>
            </a:r>
          </a:p>
        </p:txBody>
      </p:sp>
      <p:sp>
        <p:nvSpPr>
          <p:cNvPr id="11" name="Arrow: Down 10"/>
          <p:cNvSpPr/>
          <p:nvPr/>
        </p:nvSpPr>
        <p:spPr>
          <a:xfrm rot="16200000" flipH="1">
            <a:off x="6923555" y="3743740"/>
            <a:ext cx="356187" cy="7843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72915" y="3852339"/>
            <a:ext cx="2951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Răspuns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16213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517" y="241300"/>
            <a:ext cx="5789727" cy="83488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REZULTATE EXPERIMENTALE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50968" y="241300"/>
            <a:ext cx="1924050" cy="1028700"/>
          </a:xfrm>
        </p:spPr>
      </p:pic>
      <p:sp>
        <p:nvSpPr>
          <p:cNvPr id="3" name="Rectangle 2"/>
          <p:cNvSpPr/>
          <p:nvPr/>
        </p:nvSpPr>
        <p:spPr>
          <a:xfrm>
            <a:off x="362652" y="1085540"/>
            <a:ext cx="35864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sz="2400" b="1" i="1" dirty="0" err="1"/>
              <a:t>Validarea</a:t>
            </a:r>
            <a:r>
              <a:rPr lang="en-US" sz="2400" b="1" i="1" dirty="0"/>
              <a:t> </a:t>
            </a:r>
            <a:r>
              <a:rPr lang="en-US" sz="2400" b="1" i="1" dirty="0" err="1"/>
              <a:t>sistemului</a:t>
            </a:r>
            <a:r>
              <a:rPr lang="en-US" sz="2400" b="1" i="1" dirty="0"/>
              <a:t>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9618" y="1630550"/>
            <a:ext cx="4271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/>
              <a:t>Metoda</a:t>
            </a:r>
            <a:r>
              <a:rPr lang="en-US" b="1" dirty="0"/>
              <a:t> </a:t>
            </a:r>
            <a:r>
              <a:rPr lang="en-US" b="1" dirty="0" err="1"/>
              <a:t>scanării</a:t>
            </a:r>
            <a:r>
              <a:rPr lang="en-US" b="1" dirty="0"/>
              <a:t> </a:t>
            </a:r>
            <a:r>
              <a:rPr lang="en-US" b="1" dirty="0" err="1"/>
              <a:t>linie</a:t>
            </a:r>
            <a:r>
              <a:rPr lang="en-US" b="1" dirty="0"/>
              <a:t> cu </a:t>
            </a:r>
            <a:r>
              <a:rPr lang="en-US" b="1" dirty="0" err="1"/>
              <a:t>linie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951439" y="1630550"/>
            <a:ext cx="299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/>
              <a:t>Metoda</a:t>
            </a:r>
            <a:r>
              <a:rPr lang="en-US" b="1" dirty="0"/>
              <a:t> SIFT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52" y="2463227"/>
            <a:ext cx="5433390" cy="10696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652" y="4692234"/>
            <a:ext cx="5433390" cy="10696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1628" y="2476478"/>
            <a:ext cx="5433390" cy="10696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1628" y="4692233"/>
            <a:ext cx="5433390" cy="106969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21162" y="3811605"/>
            <a:ext cx="593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dirty="0"/>
              <a:t>Clase:C1,C2,C3,C4; 50 </a:t>
            </a:r>
            <a:r>
              <a:rPr lang="en-US" dirty="0" err="1"/>
              <a:t>img</a:t>
            </a:r>
            <a:r>
              <a:rPr lang="en-US" dirty="0"/>
              <a:t>. Train, 100 </a:t>
            </a:r>
            <a:r>
              <a:rPr lang="en-US" dirty="0" err="1"/>
              <a:t>img</a:t>
            </a:r>
            <a:r>
              <a:rPr lang="en-US" dirty="0"/>
              <a:t>. Test;</a:t>
            </a:r>
            <a:endParaRPr lang="en-US" b="1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121162" y="5877396"/>
            <a:ext cx="567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dirty="0"/>
              <a:t>Clase:C3,C4; 27 </a:t>
            </a:r>
            <a:r>
              <a:rPr lang="en-US" dirty="0" err="1"/>
              <a:t>img</a:t>
            </a:r>
            <a:r>
              <a:rPr lang="en-US" dirty="0"/>
              <a:t>. Train, 27 </a:t>
            </a:r>
            <a:r>
              <a:rPr lang="en-US" dirty="0" err="1"/>
              <a:t>img</a:t>
            </a:r>
            <a:r>
              <a:rPr lang="en-US" dirty="0"/>
              <a:t>. Test;</a:t>
            </a:r>
            <a:endParaRPr lang="en-US" b="1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6563633" y="3838107"/>
            <a:ext cx="5535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dirty="0"/>
              <a:t>Clase:C1,C2,C3,C4; 50 </a:t>
            </a:r>
            <a:r>
              <a:rPr lang="en-US" dirty="0" err="1"/>
              <a:t>img</a:t>
            </a:r>
            <a:r>
              <a:rPr lang="en-US" dirty="0"/>
              <a:t>. Train, 100 </a:t>
            </a:r>
            <a:r>
              <a:rPr lang="en-US" dirty="0" err="1"/>
              <a:t>img</a:t>
            </a:r>
            <a:r>
              <a:rPr lang="en-US" dirty="0"/>
              <a:t>. Test;</a:t>
            </a:r>
            <a:endParaRPr lang="en-US" b="1" i="1" dirty="0"/>
          </a:p>
        </p:txBody>
      </p:sp>
      <p:sp>
        <p:nvSpPr>
          <p:cNvPr id="18" name="TextBox 17"/>
          <p:cNvSpPr txBox="1"/>
          <p:nvPr/>
        </p:nvSpPr>
        <p:spPr>
          <a:xfrm>
            <a:off x="6563633" y="5877396"/>
            <a:ext cx="5628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dirty="0"/>
              <a:t>Clase:C3,C4; 27 </a:t>
            </a:r>
            <a:r>
              <a:rPr lang="en-US" dirty="0" err="1"/>
              <a:t>img</a:t>
            </a:r>
            <a:r>
              <a:rPr lang="en-US" dirty="0"/>
              <a:t>. Train, 27 </a:t>
            </a:r>
            <a:r>
              <a:rPr lang="en-US" dirty="0" err="1"/>
              <a:t>img</a:t>
            </a:r>
            <a:r>
              <a:rPr lang="en-US" dirty="0"/>
              <a:t>. Test;</a:t>
            </a:r>
            <a:endParaRPr lang="en-US" b="1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94658" y="4207439"/>
            <a:ext cx="593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dirty="0"/>
              <a:t>Dictionary creation time 1.985 s; </a:t>
            </a:r>
            <a:r>
              <a:rPr lang="en-US" dirty="0">
                <a:solidFill>
                  <a:srgbClr val="FF0000"/>
                </a:solidFill>
              </a:rPr>
              <a:t>Result 44%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4759" y="6265863"/>
            <a:ext cx="567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dirty="0"/>
              <a:t>Dictionary creation time 1.985 s; </a:t>
            </a:r>
            <a:r>
              <a:rPr lang="en-US" dirty="0">
                <a:solidFill>
                  <a:srgbClr val="FF0000"/>
                </a:solidFill>
              </a:rPr>
              <a:t>Result 96.29%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63633" y="6265863"/>
            <a:ext cx="567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dirty="0"/>
              <a:t>Dictionary creation time 41.855 s; </a:t>
            </a:r>
            <a:r>
              <a:rPr lang="en-US" dirty="0">
                <a:solidFill>
                  <a:srgbClr val="FF0000"/>
                </a:solidFill>
              </a:rPr>
              <a:t>Result 44.44%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63633" y="4248126"/>
            <a:ext cx="567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dirty="0"/>
              <a:t>Dictionary creation time 62.134 s; </a:t>
            </a:r>
            <a:r>
              <a:rPr lang="en-US" dirty="0">
                <a:solidFill>
                  <a:srgbClr val="FF0000"/>
                </a:solidFill>
              </a:rPr>
              <a:t>Result 28%</a:t>
            </a:r>
            <a:endParaRPr lang="en-US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274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77472" y="241300"/>
            <a:ext cx="1924050" cy="1028700"/>
          </a:xfrm>
        </p:spPr>
      </p:pic>
      <p:sp>
        <p:nvSpPr>
          <p:cNvPr id="5" name="Rectangle 4"/>
          <p:cNvSpPr/>
          <p:nvPr/>
        </p:nvSpPr>
        <p:spPr>
          <a:xfrm>
            <a:off x="492752" y="524817"/>
            <a:ext cx="34563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sz="2400" b="1" i="1" dirty="0" err="1"/>
              <a:t>Testarea</a:t>
            </a:r>
            <a:r>
              <a:rPr lang="en-US" sz="2400" b="1" i="1" dirty="0"/>
              <a:t> </a:t>
            </a:r>
            <a:r>
              <a:rPr lang="en-US" sz="2400" b="1" i="1" dirty="0" err="1"/>
              <a:t>sistemului</a:t>
            </a:r>
            <a:r>
              <a:rPr lang="en-US" sz="2400" b="1" i="1" dirty="0"/>
              <a:t>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9618" y="1270000"/>
            <a:ext cx="4215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/>
              <a:t>Metoda</a:t>
            </a:r>
            <a:r>
              <a:rPr lang="en-US" b="1" dirty="0"/>
              <a:t> </a:t>
            </a:r>
            <a:r>
              <a:rPr lang="en-US" b="1" dirty="0" err="1"/>
              <a:t>scanării</a:t>
            </a:r>
            <a:r>
              <a:rPr lang="en-US" b="1" dirty="0"/>
              <a:t> </a:t>
            </a:r>
            <a:r>
              <a:rPr lang="en-US" b="1" dirty="0" err="1"/>
              <a:t>linie</a:t>
            </a:r>
            <a:r>
              <a:rPr lang="en-US" b="1" dirty="0"/>
              <a:t> cu </a:t>
            </a:r>
            <a:r>
              <a:rPr lang="en-US" b="1" dirty="0" err="1"/>
              <a:t>linie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548661" y="1270000"/>
            <a:ext cx="299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/>
              <a:t>Metoda</a:t>
            </a:r>
            <a:r>
              <a:rPr lang="en-US" b="1" dirty="0"/>
              <a:t> SIFT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62007" y="5655740"/>
            <a:ext cx="2951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Foarte</a:t>
            </a:r>
            <a:r>
              <a:rPr lang="en-US" sz="2400" b="1" dirty="0"/>
              <a:t> </a:t>
            </a:r>
            <a:r>
              <a:rPr lang="en-US" sz="2400" b="1" dirty="0" err="1"/>
              <a:t>aglomerat</a:t>
            </a:r>
            <a:endParaRPr lang="en-US" sz="2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01" y="1954052"/>
            <a:ext cx="5773238" cy="2649421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406126" y="3100957"/>
            <a:ext cx="1086042" cy="3974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/>
          <p:cNvSpPr/>
          <p:nvPr/>
        </p:nvSpPr>
        <p:spPr>
          <a:xfrm flipH="1">
            <a:off x="2559687" y="4692037"/>
            <a:ext cx="356187" cy="7843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284" y="1952935"/>
            <a:ext cx="5773238" cy="265053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894323" y="5655740"/>
            <a:ext cx="3462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Extrem</a:t>
            </a:r>
            <a:r>
              <a:rPr lang="en-US" sz="2400" b="1" dirty="0"/>
              <a:t> de </a:t>
            </a:r>
            <a:r>
              <a:rPr lang="en-US" sz="2400" b="1" dirty="0" err="1"/>
              <a:t>aglomerat</a:t>
            </a:r>
            <a:endParaRPr lang="en-US" sz="2400" b="1" dirty="0"/>
          </a:p>
        </p:txBody>
      </p:sp>
      <p:sp>
        <p:nvSpPr>
          <p:cNvPr id="13" name="Arrow: Down 12"/>
          <p:cNvSpPr/>
          <p:nvPr/>
        </p:nvSpPr>
        <p:spPr>
          <a:xfrm flipH="1">
            <a:off x="9192003" y="4692037"/>
            <a:ext cx="356187" cy="7843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9510332" y="3100957"/>
            <a:ext cx="934280" cy="3544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252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190" y="266953"/>
            <a:ext cx="3894666" cy="76903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CONCLUZII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64220" y="241300"/>
            <a:ext cx="1924050" cy="1028700"/>
          </a:xfrm>
        </p:spPr>
      </p:pic>
      <p:sp>
        <p:nvSpPr>
          <p:cNvPr id="3" name="TextBox 2"/>
          <p:cNvSpPr txBox="1"/>
          <p:nvPr/>
        </p:nvSpPr>
        <p:spPr>
          <a:xfrm>
            <a:off x="1281401" y="1542672"/>
            <a:ext cx="83327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Sistemele</a:t>
            </a:r>
            <a:r>
              <a:rPr lang="en-US" dirty="0"/>
              <a:t> de analiză a </a:t>
            </a:r>
            <a:r>
              <a:rPr lang="en-US" dirty="0" err="1"/>
              <a:t>secvenţelor</a:t>
            </a:r>
            <a:r>
              <a:rPr lang="en-US" dirty="0"/>
              <a:t> video de </a:t>
            </a:r>
            <a:r>
              <a:rPr lang="en-US" dirty="0" err="1"/>
              <a:t>supraveghere</a:t>
            </a:r>
            <a:r>
              <a:rPr lang="en-US" dirty="0"/>
              <a:t> </a:t>
            </a:r>
            <a:r>
              <a:rPr lang="en-US" dirty="0" err="1"/>
              <a:t>urbană</a:t>
            </a:r>
            <a:r>
              <a:rPr lang="en-US" dirty="0"/>
              <a:t> </a:t>
            </a:r>
            <a:r>
              <a:rPr lang="en-US" dirty="0" err="1"/>
              <a:t>implică</a:t>
            </a:r>
            <a:r>
              <a:rPr lang="en-US" dirty="0"/>
              <a:t> o </a:t>
            </a:r>
          </a:p>
          <a:p>
            <a:r>
              <a:rPr lang="en-US" dirty="0" err="1"/>
              <a:t>complexitate</a:t>
            </a:r>
            <a:r>
              <a:rPr lang="en-US" dirty="0"/>
              <a:t> mare în </a:t>
            </a:r>
            <a:r>
              <a:rPr lang="en-US" dirty="0" err="1"/>
              <a:t>procesarea</a:t>
            </a:r>
            <a:r>
              <a:rPr lang="en-US" dirty="0"/>
              <a:t> </a:t>
            </a:r>
            <a:r>
              <a:rPr lang="en-US" dirty="0" err="1"/>
              <a:t>datelor</a:t>
            </a:r>
            <a:r>
              <a:rPr lang="en-US" dirty="0"/>
              <a:t> şi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frecvent</a:t>
            </a:r>
            <a:r>
              <a:rPr lang="en-US" dirty="0"/>
              <a:t> </a:t>
            </a:r>
            <a:r>
              <a:rPr lang="en-US" dirty="0" err="1"/>
              <a:t>utilizate</a:t>
            </a:r>
            <a:r>
              <a:rPr lang="en-US" dirty="0"/>
              <a:t> în </a:t>
            </a:r>
            <a:r>
              <a:rPr lang="en-US" dirty="0" err="1"/>
              <a:t>detecţia</a:t>
            </a:r>
            <a:r>
              <a:rPr lang="en-US" dirty="0"/>
              <a:t> </a:t>
            </a:r>
          </a:p>
          <a:p>
            <a:r>
              <a:rPr lang="en-US" dirty="0" err="1"/>
              <a:t>comportamentelor</a:t>
            </a:r>
            <a:r>
              <a:rPr lang="en-US" dirty="0"/>
              <a:t> </a:t>
            </a:r>
            <a:r>
              <a:rPr lang="en-US" dirty="0" err="1"/>
              <a:t>anormale</a:t>
            </a:r>
            <a:r>
              <a:rPr lang="en-US" dirty="0"/>
              <a:t>, a gradului de aglomerare din </a:t>
            </a:r>
            <a:r>
              <a:rPr lang="en-US" dirty="0" err="1"/>
              <a:t>cadrul</a:t>
            </a:r>
            <a:r>
              <a:rPr lang="en-US" dirty="0"/>
              <a:t> </a:t>
            </a:r>
            <a:r>
              <a:rPr lang="en-US" dirty="0" err="1"/>
              <a:t>mulţimilor</a:t>
            </a:r>
            <a:r>
              <a:rPr lang="en-US" dirty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58957" y="2507679"/>
            <a:ext cx="8802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Modelul</a:t>
            </a:r>
            <a:r>
              <a:rPr lang="en-US" dirty="0"/>
              <a:t> </a:t>
            </a:r>
            <a:r>
              <a:rPr lang="en-US" dirty="0">
                <a:cs typeface="Times New Roman" panose="02020603050405020304" pitchFamily="18" charset="0"/>
              </a:rPr>
              <a:t>ʺBag-of-wordsʺ </a:t>
            </a:r>
            <a:r>
              <a:rPr lang="en-US" dirty="0" err="1">
                <a:cs typeface="Times New Roman" panose="02020603050405020304" pitchFamily="18" charset="0"/>
              </a:rPr>
              <a:t>este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cel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mai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utilizat</a:t>
            </a:r>
            <a:r>
              <a:rPr lang="en-US" dirty="0">
                <a:cs typeface="Times New Roman" panose="02020603050405020304" pitchFamily="18" charset="0"/>
              </a:rPr>
              <a:t> în </a:t>
            </a:r>
            <a:r>
              <a:rPr lang="en-US" dirty="0" err="1">
                <a:cs typeface="Times New Roman" panose="02020603050405020304" pitchFamily="18" charset="0"/>
              </a:rPr>
              <a:t>detecţia</a:t>
            </a:r>
            <a:r>
              <a:rPr lang="en-US" dirty="0">
                <a:cs typeface="Times New Roman" panose="02020603050405020304" pitchFamily="18" charset="0"/>
              </a:rPr>
              <a:t> şi </a:t>
            </a:r>
            <a:r>
              <a:rPr lang="en-US" dirty="0" err="1">
                <a:cs typeface="Times New Roman" panose="02020603050405020304" pitchFamily="18" charset="0"/>
              </a:rPr>
              <a:t>reconstrucţia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dirty="0" err="1">
                <a:cs typeface="Times New Roman" panose="02020603050405020304" pitchFamily="18" charset="0"/>
              </a:rPr>
              <a:t>scenelor</a:t>
            </a:r>
            <a:r>
              <a:rPr lang="en-US" dirty="0"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58957" y="4157791"/>
            <a:ext cx="8264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 err="1"/>
              <a:t>Algoritmul</a:t>
            </a:r>
            <a:r>
              <a:rPr lang="en-GB" dirty="0"/>
              <a:t> SIFT </a:t>
            </a:r>
            <a:r>
              <a:rPr lang="en-GB" dirty="0" err="1"/>
              <a:t>este</a:t>
            </a:r>
            <a:r>
              <a:rPr lang="en-GB" dirty="0"/>
              <a:t> </a:t>
            </a:r>
            <a:r>
              <a:rPr lang="en-GB" dirty="0" err="1"/>
              <a:t>foarte</a:t>
            </a:r>
            <a:r>
              <a:rPr lang="en-GB" dirty="0"/>
              <a:t> bun </a:t>
            </a:r>
            <a:r>
              <a:rPr lang="en-GB" dirty="0" err="1"/>
              <a:t>pentru</a:t>
            </a:r>
            <a:r>
              <a:rPr lang="en-GB" dirty="0"/>
              <a:t> </a:t>
            </a:r>
            <a:r>
              <a:rPr lang="en-GB" dirty="0" err="1"/>
              <a:t>analiza</a:t>
            </a:r>
            <a:r>
              <a:rPr lang="en-GB" dirty="0"/>
              <a:t> </a:t>
            </a:r>
            <a:r>
              <a:rPr lang="en-GB" dirty="0" err="1"/>
              <a:t>şi</a:t>
            </a:r>
            <a:r>
              <a:rPr lang="en-GB" dirty="0"/>
              <a:t> </a:t>
            </a:r>
            <a:r>
              <a:rPr lang="en-GB" dirty="0" err="1"/>
              <a:t>urmărirea</a:t>
            </a:r>
            <a:r>
              <a:rPr lang="en-GB" dirty="0"/>
              <a:t> </a:t>
            </a:r>
            <a:r>
              <a:rPr lang="en-GB" dirty="0" err="1"/>
              <a:t>unei</a:t>
            </a:r>
            <a:r>
              <a:rPr lang="en-GB" dirty="0"/>
              <a:t> </a:t>
            </a:r>
            <a:r>
              <a:rPr lang="en-GB" dirty="0" err="1"/>
              <a:t>persoane</a:t>
            </a:r>
            <a:r>
              <a:rPr lang="en-GB" dirty="0"/>
              <a:t>, </a:t>
            </a:r>
          </a:p>
          <a:p>
            <a:r>
              <a:rPr lang="en-GB" dirty="0" err="1"/>
              <a:t>detecţia</a:t>
            </a:r>
            <a:r>
              <a:rPr lang="en-GB" dirty="0"/>
              <a:t> </a:t>
            </a:r>
            <a:r>
              <a:rPr lang="en-GB" dirty="0" err="1"/>
              <a:t>feţei</a:t>
            </a:r>
            <a:r>
              <a:rPr lang="en-GB" dirty="0"/>
              <a:t>, etc.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58957" y="3218694"/>
            <a:ext cx="91550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 err="1"/>
              <a:t>Metoda</a:t>
            </a:r>
            <a:r>
              <a:rPr lang="en-GB" dirty="0"/>
              <a:t> </a:t>
            </a:r>
            <a:r>
              <a:rPr lang="en-GB" dirty="0" err="1"/>
              <a:t>scanării</a:t>
            </a:r>
            <a:r>
              <a:rPr lang="en-GB" dirty="0"/>
              <a:t> </a:t>
            </a:r>
            <a:r>
              <a:rPr lang="en-GB" dirty="0" err="1"/>
              <a:t>linie</a:t>
            </a:r>
            <a:r>
              <a:rPr lang="en-GB" dirty="0"/>
              <a:t> cu </a:t>
            </a:r>
            <a:r>
              <a:rPr lang="en-GB" dirty="0" err="1"/>
              <a:t>linie</a:t>
            </a:r>
            <a:r>
              <a:rPr lang="en-GB" dirty="0"/>
              <a:t> a </a:t>
            </a:r>
            <a:r>
              <a:rPr lang="en-GB" dirty="0" err="1"/>
              <a:t>unei</a:t>
            </a:r>
            <a:r>
              <a:rPr lang="en-GB" dirty="0"/>
              <a:t> </a:t>
            </a:r>
            <a:r>
              <a:rPr lang="en-GB" dirty="0" err="1"/>
              <a:t>regiuni</a:t>
            </a:r>
            <a:r>
              <a:rPr lang="en-GB" dirty="0"/>
              <a:t> de </a:t>
            </a:r>
            <a:r>
              <a:rPr lang="en-GB" dirty="0" err="1"/>
              <a:t>interes</a:t>
            </a:r>
            <a:r>
              <a:rPr lang="en-GB" dirty="0"/>
              <a:t> ROI are o </a:t>
            </a:r>
            <a:r>
              <a:rPr lang="en-GB" dirty="0" err="1"/>
              <a:t>eficienţă</a:t>
            </a:r>
            <a:r>
              <a:rPr lang="en-GB" dirty="0"/>
              <a:t> </a:t>
            </a:r>
            <a:r>
              <a:rPr lang="en-GB" dirty="0" err="1"/>
              <a:t>mai</a:t>
            </a:r>
            <a:r>
              <a:rPr lang="en-GB" dirty="0"/>
              <a:t> </a:t>
            </a:r>
            <a:r>
              <a:rPr lang="en-GB" dirty="0" err="1"/>
              <a:t>bună</a:t>
            </a:r>
            <a:r>
              <a:rPr lang="en-GB" dirty="0"/>
              <a:t> </a:t>
            </a:r>
          </a:p>
          <a:p>
            <a:r>
              <a:rPr lang="en-GB" dirty="0" err="1"/>
              <a:t>decât</a:t>
            </a:r>
            <a:r>
              <a:rPr lang="en-GB" dirty="0"/>
              <a:t> </a:t>
            </a:r>
            <a:r>
              <a:rPr lang="en-GB" dirty="0" err="1"/>
              <a:t>metoda</a:t>
            </a:r>
            <a:r>
              <a:rPr lang="en-GB" dirty="0"/>
              <a:t> SIFT </a:t>
            </a:r>
            <a:r>
              <a:rPr lang="en-GB" dirty="0" err="1"/>
              <a:t>iar</a:t>
            </a:r>
            <a:r>
              <a:rPr lang="en-GB" dirty="0"/>
              <a:t> </a:t>
            </a:r>
            <a:r>
              <a:rPr lang="en-GB" dirty="0" err="1"/>
              <a:t>timpul</a:t>
            </a:r>
            <a:r>
              <a:rPr lang="en-GB" dirty="0"/>
              <a:t> de </a:t>
            </a:r>
            <a:r>
              <a:rPr lang="en-GB" dirty="0" err="1"/>
              <a:t>procesare</a:t>
            </a:r>
            <a:r>
              <a:rPr lang="en-GB" dirty="0"/>
              <a:t> al </a:t>
            </a:r>
            <a:r>
              <a:rPr lang="en-GB" dirty="0" err="1"/>
              <a:t>imaginilor</a:t>
            </a:r>
            <a:r>
              <a:rPr lang="en-GB" dirty="0"/>
              <a:t> </a:t>
            </a:r>
            <a:r>
              <a:rPr lang="en-GB" dirty="0" err="1"/>
              <a:t>este</a:t>
            </a:r>
            <a:r>
              <a:rPr lang="en-GB" dirty="0"/>
              <a:t> </a:t>
            </a:r>
            <a:r>
              <a:rPr lang="en-GB" dirty="0" err="1"/>
              <a:t>mai</a:t>
            </a:r>
            <a:r>
              <a:rPr lang="en-GB" dirty="0"/>
              <a:t> rapid.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58957" y="5096888"/>
            <a:ext cx="96119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 err="1"/>
              <a:t>Obiectivele</a:t>
            </a:r>
            <a:r>
              <a:rPr lang="en-GB" dirty="0"/>
              <a:t> </a:t>
            </a:r>
            <a:r>
              <a:rPr lang="en-GB" dirty="0" err="1"/>
              <a:t>viitoare</a:t>
            </a:r>
            <a:r>
              <a:rPr lang="en-GB" dirty="0"/>
              <a:t> pot </a:t>
            </a:r>
            <a:r>
              <a:rPr lang="en-GB" dirty="0" err="1"/>
              <a:t>să</a:t>
            </a:r>
            <a:r>
              <a:rPr lang="en-GB" dirty="0"/>
              <a:t> </a:t>
            </a:r>
            <a:r>
              <a:rPr lang="en-GB" dirty="0" err="1"/>
              <a:t>implice</a:t>
            </a:r>
            <a:r>
              <a:rPr lang="en-GB" dirty="0"/>
              <a:t> </a:t>
            </a:r>
            <a:r>
              <a:rPr lang="en-GB" dirty="0" err="1"/>
              <a:t>îmbunătătirea</a:t>
            </a:r>
            <a:r>
              <a:rPr lang="en-GB" dirty="0"/>
              <a:t> </a:t>
            </a:r>
            <a:r>
              <a:rPr lang="en-GB" dirty="0" err="1"/>
              <a:t>procesului</a:t>
            </a:r>
            <a:r>
              <a:rPr lang="en-GB" dirty="0"/>
              <a:t> de </a:t>
            </a:r>
            <a:r>
              <a:rPr lang="en-GB" dirty="0" err="1"/>
              <a:t>clasificare</a:t>
            </a:r>
            <a:r>
              <a:rPr lang="en-GB" dirty="0"/>
              <a:t> </a:t>
            </a:r>
          </a:p>
          <a:p>
            <a:r>
              <a:rPr lang="en-GB" dirty="0"/>
              <a:t>(</a:t>
            </a:r>
            <a:r>
              <a:rPr lang="en-GB" dirty="0" err="1"/>
              <a:t>eliminarea</a:t>
            </a:r>
            <a:r>
              <a:rPr lang="en-GB" dirty="0"/>
              <a:t> </a:t>
            </a:r>
            <a:r>
              <a:rPr lang="en-GB" dirty="0" err="1"/>
              <a:t>fundalului</a:t>
            </a:r>
            <a:r>
              <a:rPr lang="en-GB" dirty="0"/>
              <a:t> din scene), </a:t>
            </a:r>
            <a:r>
              <a:rPr lang="en-GB" dirty="0" err="1"/>
              <a:t>utilizarea</a:t>
            </a:r>
            <a:r>
              <a:rPr lang="en-GB" dirty="0"/>
              <a:t> </a:t>
            </a:r>
            <a:r>
              <a:rPr lang="en-GB" dirty="0" err="1"/>
              <a:t>unei</a:t>
            </a:r>
            <a:r>
              <a:rPr lang="en-GB" dirty="0"/>
              <a:t> </a:t>
            </a:r>
            <a:r>
              <a:rPr lang="en-GB" dirty="0" err="1"/>
              <a:t>baze</a:t>
            </a:r>
            <a:r>
              <a:rPr lang="en-GB" dirty="0"/>
              <a:t> de date </a:t>
            </a:r>
            <a:r>
              <a:rPr lang="en-GB" dirty="0" err="1"/>
              <a:t>pentru</a:t>
            </a:r>
            <a:r>
              <a:rPr lang="en-GB" dirty="0"/>
              <a:t> </a:t>
            </a:r>
            <a:r>
              <a:rPr lang="en-GB" dirty="0" err="1"/>
              <a:t>stocarea</a:t>
            </a:r>
            <a:r>
              <a:rPr lang="en-GB" dirty="0"/>
              <a:t> </a:t>
            </a:r>
            <a:r>
              <a:rPr lang="en-GB" dirty="0" err="1"/>
              <a:t>datelor</a:t>
            </a:r>
            <a:r>
              <a:rPr lang="en-GB" dirty="0"/>
              <a:t>.</a:t>
            </a:r>
          </a:p>
          <a:p>
            <a:r>
              <a:rPr lang="en-GB" dirty="0"/>
              <a:t>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409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300" y="755650"/>
            <a:ext cx="8596668" cy="132080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Vă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mulţumesc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pentru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atenţie</a:t>
            </a:r>
            <a:r>
              <a:rPr lang="en-US" dirty="0">
                <a:solidFill>
                  <a:schemeClr val="tx1"/>
                </a:solidFill>
              </a:rPr>
              <a:t> !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50968" y="241300"/>
            <a:ext cx="1924050" cy="10287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478" y="2992507"/>
            <a:ext cx="3865493" cy="38654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6627" y="2303646"/>
            <a:ext cx="2186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Întrebări</a:t>
            </a:r>
            <a:r>
              <a:rPr lang="en-US" sz="2400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238199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543" y="410818"/>
            <a:ext cx="2198388" cy="83488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CUPRINS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3931" y="2007703"/>
            <a:ext cx="5842736" cy="3231901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Privire de ansamblu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Prezentarea soluţiei adoptate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Rezultate experimentale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Concluzii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50" y="2097399"/>
            <a:ext cx="1951581" cy="14798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766" y="1245704"/>
            <a:ext cx="2031999" cy="15239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954" y="3441517"/>
            <a:ext cx="1498741" cy="11262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072" y="4002158"/>
            <a:ext cx="1425488" cy="14892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4270" y="217004"/>
            <a:ext cx="192405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43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545" y="2748747"/>
            <a:ext cx="3584091" cy="23851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26" y="1874615"/>
            <a:ext cx="3615355" cy="23141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937" y="227367"/>
            <a:ext cx="4756057" cy="781878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PRIVIRE DE ANSAMBLU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977472" y="241300"/>
            <a:ext cx="1924050" cy="1028700"/>
          </a:xfrm>
        </p:spPr>
      </p:pic>
      <p:sp>
        <p:nvSpPr>
          <p:cNvPr id="5" name="TextBox 4"/>
          <p:cNvSpPr txBox="1"/>
          <p:nvPr/>
        </p:nvSpPr>
        <p:spPr>
          <a:xfrm rot="-180000">
            <a:off x="7808951" y="1690766"/>
            <a:ext cx="2791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Descrierea temei</a:t>
            </a:r>
          </a:p>
        </p:txBody>
      </p:sp>
      <p:sp>
        <p:nvSpPr>
          <p:cNvPr id="8" name="TextBox 7"/>
          <p:cNvSpPr txBox="1"/>
          <p:nvPr/>
        </p:nvSpPr>
        <p:spPr>
          <a:xfrm rot="10620000" flipV="1">
            <a:off x="7177271" y="2132772"/>
            <a:ext cx="45213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Proiectarea unui sistem automat de analiză a fenomenelor (gradului de aglomerare) apărut în secvenţele video surprinse în locații publice.</a:t>
            </a:r>
          </a:p>
        </p:txBody>
      </p:sp>
      <p:sp>
        <p:nvSpPr>
          <p:cNvPr id="10" name="TextBox 9"/>
          <p:cNvSpPr txBox="1"/>
          <p:nvPr/>
        </p:nvSpPr>
        <p:spPr>
          <a:xfrm rot="-180000">
            <a:off x="7315201" y="3945487"/>
            <a:ext cx="4586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Limbajul de programare folosit: C++ şi biblioteci standard OpenCV.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4575" y="1193228"/>
            <a:ext cx="222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/>
              <a:t>Motivaţia</a:t>
            </a:r>
          </a:p>
        </p:txBody>
      </p:sp>
      <p:sp>
        <p:nvSpPr>
          <p:cNvPr id="7" name="Rectangle 6"/>
          <p:cNvSpPr/>
          <p:nvPr/>
        </p:nvSpPr>
        <p:spPr>
          <a:xfrm rot="-180000">
            <a:off x="6996770" y="1549316"/>
            <a:ext cx="4911828" cy="47840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426" y="4188750"/>
            <a:ext cx="3872352" cy="239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96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829" y="223613"/>
            <a:ext cx="7181205" cy="76862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PREZENTAREA SOLUȚIEI ADOPTATE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17229" y="241300"/>
            <a:ext cx="1924050" cy="1028700"/>
          </a:xfrm>
        </p:spPr>
      </p:pic>
      <p:sp>
        <p:nvSpPr>
          <p:cNvPr id="15" name="Line 17"/>
          <p:cNvSpPr>
            <a:spLocks noChangeShapeType="1"/>
          </p:cNvSpPr>
          <p:nvPr/>
        </p:nvSpPr>
        <p:spPr bwMode="auto">
          <a:xfrm>
            <a:off x="7568962" y="1780180"/>
            <a:ext cx="2514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6" name="Line 18"/>
          <p:cNvSpPr>
            <a:spLocks noChangeShapeType="1"/>
          </p:cNvSpPr>
          <p:nvPr/>
        </p:nvSpPr>
        <p:spPr bwMode="auto">
          <a:xfrm flipH="1" flipV="1">
            <a:off x="7546888" y="388084"/>
            <a:ext cx="26357" cy="139209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pic>
        <p:nvPicPr>
          <p:cNvPr id="20" name="Picture 54" descr="DaVinci_face_onl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268" y="157859"/>
            <a:ext cx="432476" cy="520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0"/>
          <p:cNvSpPr/>
          <p:nvPr/>
        </p:nvSpPr>
        <p:spPr>
          <a:xfrm flipH="1">
            <a:off x="8521236" y="589944"/>
            <a:ext cx="169872" cy="11569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7967142" y="1415026"/>
            <a:ext cx="186708" cy="3318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9085003" y="1541626"/>
            <a:ext cx="247361" cy="204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9665456" y="938992"/>
            <a:ext cx="182880" cy="807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0" descr="bicyc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r="55000" b="54236"/>
          <a:stretch>
            <a:fillRect/>
          </a:stretch>
        </p:blipFill>
        <p:spPr bwMode="auto">
          <a:xfrm rot="10620000" flipH="1" flipV="1">
            <a:off x="7781302" y="1988131"/>
            <a:ext cx="287582" cy="25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1" descr="ermi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99" t="22293" r="38898" b="71706"/>
          <a:stretch>
            <a:fillRect/>
          </a:stretch>
        </p:blipFill>
        <p:spPr bwMode="auto">
          <a:xfrm flipH="1" flipV="1">
            <a:off x="8421763" y="1992441"/>
            <a:ext cx="321935" cy="257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violi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33"/>
          <a:stretch>
            <a:fillRect/>
          </a:stretch>
        </p:blipFill>
        <p:spPr bwMode="auto">
          <a:xfrm>
            <a:off x="8964558" y="1992442"/>
            <a:ext cx="389778" cy="257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19" descr="ermi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69" t="17148" r="37727" b="76851"/>
          <a:stretch>
            <a:fillRect/>
          </a:stretch>
        </p:blipFill>
        <p:spPr bwMode="auto">
          <a:xfrm>
            <a:off x="9600461" y="2018735"/>
            <a:ext cx="247875" cy="268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tangle: Rounded Corners 30"/>
          <p:cNvSpPr/>
          <p:nvPr/>
        </p:nvSpPr>
        <p:spPr>
          <a:xfrm>
            <a:off x="334402" y="2464670"/>
            <a:ext cx="1667327" cy="1859604"/>
          </a:xfrm>
          <a:prstGeom prst="roundRect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outerShdw blurRad="63500" dist="50800" dir="5400000" algn="ctr" rotWithShape="0">
              <a:srgbClr val="000000">
                <a:alpha val="98000"/>
              </a:srgb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Secvenţa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cadrelor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de intrare</a:t>
            </a:r>
          </a:p>
          <a:p>
            <a:pPr algn="ctr"/>
            <a:endParaRPr lang="en-US" dirty="0"/>
          </a:p>
        </p:txBody>
      </p:sp>
      <p:sp>
        <p:nvSpPr>
          <p:cNvPr id="32" name="Rectangle: Rounded Corners 31"/>
          <p:cNvSpPr/>
          <p:nvPr/>
        </p:nvSpPr>
        <p:spPr>
          <a:xfrm>
            <a:off x="2465464" y="2464670"/>
            <a:ext cx="1667327" cy="1859604"/>
          </a:xfrm>
          <a:prstGeom prst="roundRect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outerShdw blurRad="63500" dist="50800" dir="5400000" algn="ctr" rotWithShape="0">
              <a:srgbClr val="000000">
                <a:alpha val="98000"/>
              </a:srgb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procesare</a:t>
            </a:r>
          </a:p>
          <a:p>
            <a:pPr algn="ctr"/>
            <a:endParaRPr lang="en-US" dirty="0"/>
          </a:p>
        </p:txBody>
      </p:sp>
      <p:sp>
        <p:nvSpPr>
          <p:cNvPr id="33" name="Rectangle: Rounded Corners 32"/>
          <p:cNvSpPr/>
          <p:nvPr/>
        </p:nvSpPr>
        <p:spPr>
          <a:xfrm>
            <a:off x="4594360" y="2464670"/>
            <a:ext cx="1667327" cy="1859604"/>
          </a:xfrm>
          <a:prstGeom prst="roundRect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outerShdw blurRad="63500" dist="50800" dir="5400000" algn="ctr" rotWithShape="0">
              <a:srgbClr val="000000">
                <a:alpha val="98000"/>
              </a:srgb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Crearea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dicţionarului de cuvinte</a:t>
            </a:r>
          </a:p>
        </p:txBody>
      </p:sp>
      <p:pic>
        <p:nvPicPr>
          <p:cNvPr id="35" name="Picture 34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27" y="4895251"/>
            <a:ext cx="2495017" cy="1779768"/>
          </a:xfrm>
          <a:prstGeom prst="rect">
            <a:avLst/>
          </a:prstGeom>
        </p:spPr>
      </p:pic>
      <p:sp>
        <p:nvSpPr>
          <p:cNvPr id="9" name="Arrow: Down 8"/>
          <p:cNvSpPr/>
          <p:nvPr/>
        </p:nvSpPr>
        <p:spPr>
          <a:xfrm flipH="1">
            <a:off x="989971" y="4110909"/>
            <a:ext cx="356187" cy="7843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Arrow: Down 35"/>
          <p:cNvSpPr/>
          <p:nvPr/>
        </p:nvSpPr>
        <p:spPr>
          <a:xfrm flipH="1">
            <a:off x="5249929" y="4110909"/>
            <a:ext cx="356187" cy="7843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1446" y="4940571"/>
            <a:ext cx="1427002" cy="1794730"/>
          </a:xfrm>
          <a:prstGeom prst="rect">
            <a:avLst/>
          </a:prstGeom>
        </p:spPr>
      </p:pic>
      <p:sp>
        <p:nvSpPr>
          <p:cNvPr id="38" name="Rectangle: Rounded Corners 37"/>
          <p:cNvSpPr/>
          <p:nvPr/>
        </p:nvSpPr>
        <p:spPr>
          <a:xfrm>
            <a:off x="6722175" y="2464670"/>
            <a:ext cx="1799847" cy="1859604"/>
          </a:xfrm>
          <a:prstGeom prst="roundRect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outerShdw blurRad="63500" dist="50800" dir="5400000" algn="ctr" rotWithShape="0">
              <a:srgbClr val="000000">
                <a:alpha val="98000"/>
              </a:srgb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Crearea histogramelor de cuvinte</a:t>
            </a:r>
          </a:p>
          <a:p>
            <a:pPr algn="ctr"/>
            <a:endParaRPr lang="en-US" dirty="0"/>
          </a:p>
        </p:txBody>
      </p:sp>
      <p:sp>
        <p:nvSpPr>
          <p:cNvPr id="40" name="Arrow: Down 39"/>
          <p:cNvSpPr/>
          <p:nvPr/>
        </p:nvSpPr>
        <p:spPr>
          <a:xfrm rot="10800000" flipH="1">
            <a:off x="7266803" y="1958885"/>
            <a:ext cx="356187" cy="7843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: Rounded Corners 41"/>
          <p:cNvSpPr/>
          <p:nvPr/>
        </p:nvSpPr>
        <p:spPr>
          <a:xfrm>
            <a:off x="8955482" y="2464670"/>
            <a:ext cx="1667327" cy="1859604"/>
          </a:xfrm>
          <a:prstGeom prst="roundRect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outerShdw blurRad="63500" dist="50800" dir="5400000" algn="ctr" rotWithShape="0">
              <a:srgbClr val="000000">
                <a:alpha val="98000"/>
              </a:srgb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Clasificarea imaginilor (clasif. SVM)</a:t>
            </a:r>
          </a:p>
          <a:p>
            <a:pPr algn="ctr"/>
            <a:endParaRPr lang="en-US" dirty="0"/>
          </a:p>
        </p:txBody>
      </p:sp>
      <p:pic>
        <p:nvPicPr>
          <p:cNvPr id="43" name="Picture 42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362" y="4688118"/>
            <a:ext cx="3547718" cy="2079583"/>
          </a:xfrm>
          <a:prstGeom prst="rect">
            <a:avLst/>
          </a:prstGeom>
        </p:spPr>
      </p:pic>
      <p:sp>
        <p:nvSpPr>
          <p:cNvPr id="39" name="Arrow: Down 38"/>
          <p:cNvSpPr/>
          <p:nvPr/>
        </p:nvSpPr>
        <p:spPr>
          <a:xfrm flipH="1">
            <a:off x="9509887" y="4109293"/>
            <a:ext cx="356187" cy="7843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0855" y="914124"/>
            <a:ext cx="3756075" cy="1238983"/>
          </a:xfrm>
          <a:prstGeom prst="rect">
            <a:avLst/>
          </a:prstGeom>
        </p:spPr>
      </p:pic>
      <p:sp>
        <p:nvSpPr>
          <p:cNvPr id="41" name="Arrow: Down 40"/>
          <p:cNvSpPr/>
          <p:nvPr/>
        </p:nvSpPr>
        <p:spPr>
          <a:xfrm rot="10800000" flipH="1">
            <a:off x="3006845" y="1916718"/>
            <a:ext cx="356187" cy="7843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41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099" y="173502"/>
            <a:ext cx="8838135" cy="1320800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tx1"/>
                </a:solidFill>
              </a:rPr>
              <a:t>Selecţia imaginilor în vederea procesării lor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64220" y="241300"/>
            <a:ext cx="1924050" cy="1028700"/>
          </a:xfrm>
        </p:spPr>
      </p:pic>
      <p:sp>
        <p:nvSpPr>
          <p:cNvPr id="5" name="TextBox 4"/>
          <p:cNvSpPr txBox="1"/>
          <p:nvPr/>
        </p:nvSpPr>
        <p:spPr>
          <a:xfrm>
            <a:off x="684574" y="1193228"/>
            <a:ext cx="2999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/>
              <a:t>Seturi</a:t>
            </a:r>
            <a:r>
              <a:rPr lang="en-US" sz="2400" b="1" dirty="0"/>
              <a:t> </a:t>
            </a:r>
            <a:r>
              <a:rPr lang="en-US" sz="2400" b="1" dirty="0" err="1"/>
              <a:t>propuse</a:t>
            </a:r>
            <a:r>
              <a:rPr lang="en-US" sz="2400" b="1" dirty="0"/>
              <a:t>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238" y="2372139"/>
            <a:ext cx="1624200" cy="43091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1981314"/>
            <a:ext cx="43493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GB" sz="1500" dirty="0"/>
              <a:t>PETS 2006 </a:t>
            </a:r>
            <a:r>
              <a:rPr lang="en-GB" sz="1500" dirty="0" err="1"/>
              <a:t>şi</a:t>
            </a:r>
            <a:r>
              <a:rPr lang="en-GB" sz="1500" dirty="0"/>
              <a:t> PETS 2009 </a:t>
            </a:r>
            <a:endParaRPr lang="en-US" sz="1500" dirty="0"/>
          </a:p>
        </p:txBody>
      </p:sp>
      <p:sp>
        <p:nvSpPr>
          <p:cNvPr id="8" name="TextBox 7"/>
          <p:cNvSpPr txBox="1"/>
          <p:nvPr/>
        </p:nvSpPr>
        <p:spPr>
          <a:xfrm>
            <a:off x="3213421" y="3392783"/>
            <a:ext cx="25974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Provin</a:t>
            </a:r>
            <a:r>
              <a:rPr lang="en-GB" dirty="0"/>
              <a:t> din </a:t>
            </a:r>
            <a:r>
              <a:rPr lang="en-GB" dirty="0" err="1"/>
              <a:t>secvențe</a:t>
            </a:r>
            <a:r>
              <a:rPr lang="en-GB" dirty="0"/>
              <a:t> video </a:t>
            </a:r>
            <a:r>
              <a:rPr lang="en-GB" dirty="0" err="1"/>
              <a:t>surprinse</a:t>
            </a:r>
            <a:r>
              <a:rPr lang="en-GB" dirty="0"/>
              <a:t> de </a:t>
            </a:r>
            <a:r>
              <a:rPr lang="en-GB" dirty="0" err="1"/>
              <a:t>camere</a:t>
            </a:r>
            <a:r>
              <a:rPr lang="en-GB" dirty="0"/>
              <a:t> video de </a:t>
            </a:r>
            <a:r>
              <a:rPr lang="en-GB" dirty="0" err="1"/>
              <a:t>supraveghere</a:t>
            </a:r>
            <a:r>
              <a:rPr lang="en-GB" dirty="0"/>
              <a:t>, </a:t>
            </a:r>
            <a:r>
              <a:rPr lang="en-GB" dirty="0" err="1"/>
              <a:t>ce</a:t>
            </a:r>
            <a:r>
              <a:rPr lang="en-GB" dirty="0"/>
              <a:t> </a:t>
            </a:r>
            <a:r>
              <a:rPr lang="en-GB" dirty="0" err="1"/>
              <a:t>conțin</a:t>
            </a:r>
            <a:r>
              <a:rPr lang="en-GB" dirty="0"/>
              <a:t> </a:t>
            </a:r>
            <a:r>
              <a:rPr lang="en-GB" dirty="0" err="1"/>
              <a:t>scenarii</a:t>
            </a:r>
            <a:r>
              <a:rPr lang="en-GB" dirty="0"/>
              <a:t> </a:t>
            </a:r>
            <a:r>
              <a:rPr lang="en-GB" dirty="0" err="1"/>
              <a:t>ce</a:t>
            </a:r>
            <a:r>
              <a:rPr lang="en-GB" dirty="0"/>
              <a:t> </a:t>
            </a:r>
            <a:r>
              <a:rPr lang="en-GB" dirty="0" err="1"/>
              <a:t>corespund</a:t>
            </a:r>
            <a:r>
              <a:rPr lang="en-GB" dirty="0"/>
              <a:t> </a:t>
            </a:r>
            <a:r>
              <a:rPr lang="en-GB" dirty="0" err="1"/>
              <a:t>gradului</a:t>
            </a:r>
            <a:r>
              <a:rPr lang="en-GB" dirty="0"/>
              <a:t> de </a:t>
            </a:r>
            <a:r>
              <a:rPr lang="en-GB" dirty="0" err="1"/>
              <a:t>aglomerare</a:t>
            </a:r>
            <a:r>
              <a:rPr lang="en-GB" dirty="0"/>
              <a:t>.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 rot="-180000">
            <a:off x="3028962" y="3211992"/>
            <a:ext cx="3206406" cy="24448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1234" y="2655261"/>
            <a:ext cx="2742857" cy="3742857"/>
          </a:xfrm>
          <a:prstGeom prst="rect">
            <a:avLst/>
          </a:prstGeom>
        </p:spPr>
      </p:pic>
      <p:sp>
        <p:nvSpPr>
          <p:cNvPr id="11" name="Arrow: Down 10"/>
          <p:cNvSpPr/>
          <p:nvPr/>
        </p:nvSpPr>
        <p:spPr>
          <a:xfrm rot="16200000" flipH="1">
            <a:off x="7471957" y="4134518"/>
            <a:ext cx="356187" cy="7843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475370" y="3847753"/>
            <a:ext cx="434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dirty="0"/>
              <a:t>Pre procesare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19860" y="4836293"/>
            <a:ext cx="18475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/>
              <a:t>Imagini</a:t>
            </a:r>
            <a:r>
              <a:rPr lang="en-US" sz="1500" dirty="0"/>
              <a:t> </a:t>
            </a:r>
            <a:r>
              <a:rPr lang="en-US" sz="1500" dirty="0" err="1"/>
              <a:t>pe</a:t>
            </a:r>
            <a:r>
              <a:rPr lang="en-US" sz="1500" dirty="0"/>
              <a:t> </a:t>
            </a:r>
            <a:r>
              <a:rPr lang="en-US" sz="1500" dirty="0" err="1"/>
              <a:t>nivele</a:t>
            </a:r>
            <a:r>
              <a:rPr lang="en-US" sz="1500" dirty="0"/>
              <a:t> de </a:t>
            </a:r>
            <a:r>
              <a:rPr lang="en-US" sz="1500" dirty="0" err="1"/>
              <a:t>gri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92082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948" y="228210"/>
            <a:ext cx="9509976" cy="805766"/>
          </a:xfrm>
        </p:spPr>
        <p:txBody>
          <a:bodyPr>
            <a:normAutofit fontScale="90000"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Pasul 1 - Crearea dicţionarului de cuvinte (BoW)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30481" y="241300"/>
            <a:ext cx="1924050" cy="1028700"/>
          </a:xfrm>
        </p:spPr>
      </p:pic>
      <p:sp>
        <p:nvSpPr>
          <p:cNvPr id="5" name="TextBox 4"/>
          <p:cNvSpPr txBox="1"/>
          <p:nvPr/>
        </p:nvSpPr>
        <p:spPr>
          <a:xfrm rot="21417630">
            <a:off x="944987" y="4219076"/>
            <a:ext cx="434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dirty="0"/>
              <a:t>T</a:t>
            </a:r>
            <a:r>
              <a:rPr lang="ro-RO" dirty="0"/>
              <a:t>răsătură (caracteristică) </a:t>
            </a:r>
            <a:r>
              <a:rPr lang="en-US" dirty="0"/>
              <a:t>= o </a:t>
            </a:r>
            <a:r>
              <a:rPr lang="ro-RO" dirty="0"/>
              <a:t>parte ʺde interesʺ a unei imagini</a:t>
            </a:r>
            <a:r>
              <a:rPr lang="en-US" dirty="0"/>
              <a:t>.</a:t>
            </a:r>
            <a:endParaRPr lang="en-US" sz="2000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1237277" y="1578413"/>
            <a:ext cx="1667327" cy="1859604"/>
          </a:xfrm>
          <a:prstGeom prst="roundRect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outerShdw blurRad="63500" dist="50800" dir="5400000" algn="ctr" rotWithShape="0">
              <a:srgbClr val="000000">
                <a:alpha val="98000"/>
              </a:srgb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Detecția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trăsăturilor</a:t>
            </a:r>
          </a:p>
          <a:p>
            <a:pPr algn="ctr"/>
            <a:endParaRPr lang="en-US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4118272" y="1578413"/>
            <a:ext cx="1667327" cy="1859604"/>
          </a:xfrm>
          <a:prstGeom prst="roundRect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outerShdw blurRad="63500" dist="50800" dir="5400000" algn="ctr" rotWithShape="0">
              <a:srgbClr val="000000">
                <a:alpha val="98000"/>
              </a:srgb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Extragerea trăsăturilor</a:t>
            </a:r>
          </a:p>
          <a:p>
            <a:pPr algn="ctr"/>
            <a:endParaRPr lang="en-US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6999267" y="1578413"/>
            <a:ext cx="2247212" cy="1859604"/>
          </a:xfrm>
          <a:prstGeom prst="roundRect">
            <a:avLst/>
          </a:prstGeom>
          <a:ln>
            <a:solidFill>
              <a:schemeClr val="accent1">
                <a:shade val="50000"/>
              </a:schemeClr>
            </a:solidFill>
          </a:ln>
          <a:effectLst>
            <a:outerShdw blurRad="63500" dist="50800" dir="5400000" algn="ctr" rotWithShape="0">
              <a:srgbClr val="000000">
                <a:alpha val="98000"/>
              </a:srgbClr>
            </a:outerShdw>
            <a:softEdge rad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Clusterizarea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trăsăturilor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(Alg.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ʺ</a:t>
            </a:r>
            <a:r>
              <a:rPr lang="en-US" dirty="0">
                <a:solidFill>
                  <a:schemeClr val="tx1"/>
                </a:solidFill>
              </a:rPr>
              <a:t>k-means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ʺ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 rot="-180000">
            <a:off x="991729" y="3959162"/>
            <a:ext cx="4611045" cy="24448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 rot="21411602">
            <a:off x="21118" y="4929740"/>
            <a:ext cx="5553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 algn="ctr">
              <a:buFont typeface="Wingdings" panose="05000000000000000000" pitchFamily="2" charset="2"/>
              <a:buChar char="q"/>
            </a:pPr>
            <a:r>
              <a:rPr lang="ro-RO" dirty="0"/>
              <a:t>Tipurile de trăsături ale unei imagini: marginile, colţurile, regiuni de interes sau straturi</a:t>
            </a:r>
            <a:r>
              <a:rPr lang="en-US" dirty="0"/>
              <a:t>.</a:t>
            </a:r>
            <a:endParaRPr lang="en-US" sz="2000" dirty="0"/>
          </a:p>
        </p:txBody>
      </p:sp>
      <p:sp>
        <p:nvSpPr>
          <p:cNvPr id="12" name="Arrow: Down 11"/>
          <p:cNvSpPr/>
          <p:nvPr/>
        </p:nvSpPr>
        <p:spPr>
          <a:xfrm flipH="1">
            <a:off x="1892846" y="3198112"/>
            <a:ext cx="356187" cy="7843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/>
          <p:cNvSpPr/>
          <p:nvPr/>
        </p:nvSpPr>
        <p:spPr>
          <a:xfrm rot="16200000" flipH="1">
            <a:off x="5999677" y="4150070"/>
            <a:ext cx="356187" cy="7843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594505" y="4210702"/>
            <a:ext cx="3646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ro-RO" dirty="0"/>
              <a:t>Rezultatul este cunoscut ca fiind un descriptor de trăsătură sau vector de trăsături</a:t>
            </a:r>
            <a:r>
              <a:rPr lang="en-US" dirty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98128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371" y="241300"/>
            <a:ext cx="7088032" cy="785642"/>
          </a:xfrm>
        </p:spPr>
        <p:txBody>
          <a:bodyPr>
            <a:normAutofit fontScale="9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Extragerea trăsăturilor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77472" y="241300"/>
            <a:ext cx="1924050" cy="1028700"/>
          </a:xfrm>
        </p:spPr>
      </p:pic>
      <p:sp>
        <p:nvSpPr>
          <p:cNvPr id="8" name="TextBox 7"/>
          <p:cNvSpPr txBox="1"/>
          <p:nvPr/>
        </p:nvSpPr>
        <p:spPr>
          <a:xfrm>
            <a:off x="600169" y="1270000"/>
            <a:ext cx="222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 err="1"/>
              <a:t>Metoda</a:t>
            </a:r>
            <a:r>
              <a:rPr lang="en-US" sz="2400" b="1" dirty="0"/>
              <a:t> SIFT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69" y="1974723"/>
            <a:ext cx="5077112" cy="47532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83615" y="1500832"/>
            <a:ext cx="37648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GB" dirty="0"/>
              <a:t>SIFT </a:t>
            </a:r>
            <a:r>
              <a:rPr lang="en-GB" dirty="0" err="1"/>
              <a:t>foloseşte</a:t>
            </a:r>
            <a:r>
              <a:rPr lang="en-GB" dirty="0"/>
              <a:t> </a:t>
            </a:r>
            <a:r>
              <a:rPr lang="en-GB" dirty="0" err="1"/>
              <a:t>puncte</a:t>
            </a:r>
            <a:r>
              <a:rPr lang="en-GB" dirty="0"/>
              <a:t> de </a:t>
            </a:r>
            <a:r>
              <a:rPr lang="en-GB" dirty="0" err="1"/>
              <a:t>interes</a:t>
            </a:r>
            <a:r>
              <a:rPr lang="en-GB" dirty="0"/>
              <a:t> </a:t>
            </a:r>
            <a:r>
              <a:rPr lang="en-GB" dirty="0" err="1"/>
              <a:t>pentru</a:t>
            </a:r>
            <a:r>
              <a:rPr lang="en-GB" dirty="0"/>
              <a:t> a </a:t>
            </a:r>
            <a:r>
              <a:rPr lang="en-GB" dirty="0" err="1"/>
              <a:t>potrivi</a:t>
            </a:r>
            <a:r>
              <a:rPr lang="en-GB" dirty="0"/>
              <a:t> </a:t>
            </a:r>
            <a:r>
              <a:rPr lang="en-GB" dirty="0" err="1"/>
              <a:t>obiectele</a:t>
            </a:r>
            <a:r>
              <a:rPr lang="en-GB" dirty="0"/>
              <a:t> </a:t>
            </a:r>
            <a:r>
              <a:rPr lang="en-GB" dirty="0" err="1"/>
              <a:t>necunoscute</a:t>
            </a:r>
            <a:r>
              <a:rPr lang="en-GB" dirty="0"/>
              <a:t> cu </a:t>
            </a:r>
            <a:r>
              <a:rPr lang="en-GB" dirty="0" err="1"/>
              <a:t>cele</a:t>
            </a:r>
            <a:r>
              <a:rPr lang="en-GB" dirty="0"/>
              <a:t> </a:t>
            </a:r>
            <a:r>
              <a:rPr lang="en-GB" dirty="0" err="1"/>
              <a:t>cunoscute</a:t>
            </a:r>
            <a:r>
              <a:rPr lang="en-GB" dirty="0"/>
              <a:t> </a:t>
            </a:r>
            <a:r>
              <a:rPr lang="en-GB" dirty="0" err="1"/>
              <a:t>şi</a:t>
            </a:r>
            <a:r>
              <a:rPr lang="en-GB" dirty="0"/>
              <a:t> de a le </a:t>
            </a:r>
            <a:r>
              <a:rPr lang="en-GB" dirty="0" err="1"/>
              <a:t>compara</a:t>
            </a:r>
            <a:r>
              <a:rPr lang="en-GB" dirty="0"/>
              <a:t> cu </a:t>
            </a:r>
            <a:r>
              <a:rPr lang="en-GB" dirty="0" err="1"/>
              <a:t>punctele</a:t>
            </a:r>
            <a:r>
              <a:rPr lang="en-GB" dirty="0"/>
              <a:t> </a:t>
            </a:r>
            <a:r>
              <a:rPr lang="en-GB" dirty="0" err="1"/>
              <a:t>obiectelor</a:t>
            </a:r>
            <a:r>
              <a:rPr lang="en-GB" dirty="0"/>
              <a:t> </a:t>
            </a:r>
            <a:r>
              <a:rPr lang="en-GB" dirty="0" err="1"/>
              <a:t>înregistrate</a:t>
            </a:r>
            <a:r>
              <a:rPr lang="en-GB" dirty="0"/>
              <a:t> </a:t>
            </a:r>
            <a:r>
              <a:rPr lang="en-GB" dirty="0" err="1"/>
              <a:t>inițial</a:t>
            </a:r>
            <a:r>
              <a:rPr lang="en-GB" dirty="0"/>
              <a:t>.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5283394" y="3036552"/>
            <a:ext cx="434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dirty="0" err="1"/>
              <a:t>Descriptori</a:t>
            </a:r>
            <a:r>
              <a:rPr lang="en-US" dirty="0"/>
              <a:t> </a:t>
            </a:r>
            <a:r>
              <a:rPr lang="en-US" b="1" i="1" dirty="0"/>
              <a:t>ʺkey-pointʺ</a:t>
            </a:r>
            <a:r>
              <a:rPr lang="en-US" dirty="0"/>
              <a:t>:</a:t>
            </a:r>
            <a:endParaRPr lang="en-US" b="1" i="1" dirty="0"/>
          </a:p>
        </p:txBody>
      </p:sp>
      <p:pic>
        <p:nvPicPr>
          <p:cNvPr id="12" name="Picture 1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829" y="3653008"/>
            <a:ext cx="3209925" cy="1629410"/>
          </a:xfrm>
          <a:prstGeom prst="rect">
            <a:avLst/>
          </a:prstGeom>
        </p:spPr>
      </p:pic>
      <p:sp>
        <p:nvSpPr>
          <p:cNvPr id="13" name="Arrow: Down 12"/>
          <p:cNvSpPr/>
          <p:nvPr/>
        </p:nvSpPr>
        <p:spPr>
          <a:xfrm flipH="1">
            <a:off x="7866037" y="3464276"/>
            <a:ext cx="356187" cy="7843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983614" y="5415494"/>
            <a:ext cx="497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dirty="0"/>
              <a:t>4x4 (sub-</a:t>
            </a:r>
            <a:r>
              <a:rPr lang="en-US" dirty="0" err="1"/>
              <a:t>regiuni</a:t>
            </a:r>
            <a:r>
              <a:rPr lang="en-US" dirty="0"/>
              <a:t>) x (8 val. </a:t>
            </a:r>
            <a:r>
              <a:rPr lang="en-US" dirty="0" err="1"/>
              <a:t>binare</a:t>
            </a:r>
            <a:r>
              <a:rPr lang="en-US" dirty="0"/>
              <a:t>) = 128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089547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24464" y="241300"/>
            <a:ext cx="1924050" cy="1028700"/>
          </a:xfrm>
        </p:spPr>
      </p:pic>
      <p:sp>
        <p:nvSpPr>
          <p:cNvPr id="9" name="TextBox 8"/>
          <p:cNvSpPr txBox="1"/>
          <p:nvPr/>
        </p:nvSpPr>
        <p:spPr>
          <a:xfrm>
            <a:off x="572034" y="524817"/>
            <a:ext cx="7573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 err="1"/>
              <a:t>Metoda</a:t>
            </a:r>
            <a:r>
              <a:rPr lang="en-US" sz="2400" b="1" dirty="0"/>
              <a:t> </a:t>
            </a:r>
            <a:r>
              <a:rPr lang="en-US" sz="2400" b="1" dirty="0" err="1"/>
              <a:t>scanării</a:t>
            </a:r>
            <a:r>
              <a:rPr lang="en-US" sz="2400" b="1" dirty="0"/>
              <a:t> </a:t>
            </a:r>
            <a:r>
              <a:rPr lang="en-US" sz="2400" b="1" dirty="0" err="1"/>
              <a:t>linie</a:t>
            </a:r>
            <a:r>
              <a:rPr lang="en-US" sz="2400" b="1" dirty="0"/>
              <a:t> cu </a:t>
            </a:r>
            <a:r>
              <a:rPr lang="en-US" sz="2400" b="1" dirty="0" err="1"/>
              <a:t>linie</a:t>
            </a:r>
            <a:r>
              <a:rPr lang="en-US" sz="2400" b="1" dirty="0"/>
              <a:t> a </a:t>
            </a:r>
            <a:r>
              <a:rPr lang="en-US" sz="2400" b="1" dirty="0" err="1"/>
              <a:t>blocurilor</a:t>
            </a:r>
            <a:r>
              <a:rPr lang="en-US" sz="2400" b="1" dirty="0"/>
              <a:t> ROI</a:t>
            </a:r>
          </a:p>
        </p:txBody>
      </p:sp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71" y="1145418"/>
            <a:ext cx="8356722" cy="43972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5860" y="2419643"/>
            <a:ext cx="2217238" cy="4199206"/>
          </a:xfrm>
          <a:prstGeom prst="rect">
            <a:avLst/>
          </a:prstGeom>
        </p:spPr>
      </p:pic>
      <p:sp>
        <p:nvSpPr>
          <p:cNvPr id="13" name="Arrow: Down 12"/>
          <p:cNvSpPr/>
          <p:nvPr/>
        </p:nvSpPr>
        <p:spPr>
          <a:xfrm rot="19352076" flipH="1">
            <a:off x="8527218" y="3562750"/>
            <a:ext cx="356187" cy="7843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085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64220" y="241300"/>
            <a:ext cx="1924050" cy="1028700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9370" y="241300"/>
            <a:ext cx="8072771" cy="785642"/>
          </a:xfrm>
        </p:spPr>
        <p:txBody>
          <a:bodyPr>
            <a:normAutofit fontScale="9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Algoritmul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grupare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ʺ</a:t>
            </a:r>
            <a:r>
              <a:rPr lang="en-US" dirty="0">
                <a:solidFill>
                  <a:schemeClr val="tx1"/>
                </a:solidFill>
              </a:rPr>
              <a:t>k-means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ʺ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39" y="2690837"/>
            <a:ext cx="9910101" cy="39085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9868" y="1304891"/>
            <a:ext cx="4349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dirty="0"/>
              <a:t>Clusterizarea </a:t>
            </a:r>
            <a:r>
              <a:rPr lang="en-US" dirty="0" err="1"/>
              <a:t>vectorului</a:t>
            </a:r>
            <a:r>
              <a:rPr lang="en-US" dirty="0"/>
              <a:t> de </a:t>
            </a:r>
            <a:r>
              <a:rPr lang="en-US" dirty="0" err="1"/>
              <a:t>trăsături</a:t>
            </a:r>
            <a:endParaRPr lang="en-US" dirty="0"/>
          </a:p>
        </p:txBody>
      </p:sp>
      <p:sp>
        <p:nvSpPr>
          <p:cNvPr id="8" name="Arrow: Down 7"/>
          <p:cNvSpPr/>
          <p:nvPr/>
        </p:nvSpPr>
        <p:spPr>
          <a:xfrm flipH="1">
            <a:off x="2984548" y="1790359"/>
            <a:ext cx="356187" cy="7843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Down 8"/>
          <p:cNvSpPr/>
          <p:nvPr/>
        </p:nvSpPr>
        <p:spPr>
          <a:xfrm rot="16200000" flipH="1">
            <a:off x="5961951" y="1090814"/>
            <a:ext cx="356187" cy="7843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936642" y="1171402"/>
            <a:ext cx="18512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ʺ</a:t>
            </a:r>
            <a:r>
              <a:rPr lang="en-US" sz="3400" b="1" i="1" dirty="0"/>
              <a:t>BoW</a:t>
            </a:r>
            <a:r>
              <a:rPr lang="en-US" sz="3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ʺ</a:t>
            </a:r>
            <a:endParaRPr lang="en-US" sz="3400" b="1" i="1" dirty="0"/>
          </a:p>
        </p:txBody>
      </p:sp>
    </p:spTree>
    <p:extLst>
      <p:ext uri="{BB962C8B-B14F-4D97-AF65-F5344CB8AC3E}">
        <p14:creationId xmlns:p14="http://schemas.microsoft.com/office/powerpoint/2010/main" val="268221600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2766</TotalTime>
  <Words>543</Words>
  <Application>Microsoft Office PowerPoint</Application>
  <PresentationFormat>Widescreen</PresentationFormat>
  <Paragraphs>90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Times New Roman</vt:lpstr>
      <vt:lpstr>Trebuchet MS</vt:lpstr>
      <vt:lpstr>Wingdings</vt:lpstr>
      <vt:lpstr>Wingdings 3</vt:lpstr>
      <vt:lpstr>Facet</vt:lpstr>
      <vt:lpstr>Sumarizarea secvenţelor video de supraveghere urbană</vt:lpstr>
      <vt:lpstr>CUPRINS</vt:lpstr>
      <vt:lpstr>PRIVIRE DE ANSAMBLU </vt:lpstr>
      <vt:lpstr>PREZENTAREA SOLUȚIEI ADOPTATE</vt:lpstr>
      <vt:lpstr>Selecţia imaginilor în vederea procesării lor</vt:lpstr>
      <vt:lpstr>Pasul 1 - Crearea dicţionarului de cuvinte (BoW)</vt:lpstr>
      <vt:lpstr>Extragerea trăsăturilor </vt:lpstr>
      <vt:lpstr>PowerPoint Presentation</vt:lpstr>
      <vt:lpstr>Algoritmul de grupare ʺk-meansʺ </vt:lpstr>
      <vt:lpstr>Pasul 2 – Crearea histogramelor de cuvinte</vt:lpstr>
      <vt:lpstr>Pasul 3 – Clasificarea imaginilor (SVM)</vt:lpstr>
      <vt:lpstr>REZULTATE EXPERIMENTALE</vt:lpstr>
      <vt:lpstr>PowerPoint Presentation</vt:lpstr>
      <vt:lpstr>CONCLUZII</vt:lpstr>
      <vt:lpstr>Vă mulţumesc pentru atenţie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Sumarizarea secvenţelor video de supraveghere urbană</dc:title>
  <dc:creator>Orbai Andrei</dc:creator>
  <cp:lastModifiedBy>Orbai Andrei</cp:lastModifiedBy>
  <cp:revision>76</cp:revision>
  <dcterms:created xsi:type="dcterms:W3CDTF">2016-09-12T20:28:27Z</dcterms:created>
  <dcterms:modified xsi:type="dcterms:W3CDTF">2016-09-14T18:43:42Z</dcterms:modified>
</cp:coreProperties>
</file>